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sldIdLst>
    <p:sldId id="280" r:id="rId5"/>
    <p:sldId id="291" r:id="rId6"/>
    <p:sldId id="283" r:id="rId7"/>
    <p:sldId id="284" r:id="rId8"/>
    <p:sldId id="286" r:id="rId9"/>
    <p:sldId id="287" r:id="rId10"/>
    <p:sldId id="285" r:id="rId11"/>
    <p:sldId id="288" r:id="rId12"/>
    <p:sldId id="289" r:id="rId13"/>
    <p:sldId id="29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1588C9-6808-4725-A5CE-6AB26D4CB846}" v="52" dt="2022-12-07T02:35:10.568"/>
    <p1510:client id="{5356F575-5DF0-41DB-ADA4-059CA7CFA4BF}" v="104" dt="2022-12-07T03:25:32.207"/>
    <p1510:client id="{6E8E7BBF-E9C0-4AE8-9D3C-B9F77EEE4EFA}" v="18" dt="2022-12-06T22:01:16.252"/>
    <p1510:client id="{88CC3411-6719-4B9D-8C0A-747FC9E4BC1C}" v="25" dt="2022-12-07T03:42:09.008"/>
    <p1510:client id="{95466AA4-4754-4360-A579-EC107D77EC2A}" v="7" dt="2022-12-07T00:30:12.340"/>
    <p1510:client id="{9B0F2C97-9EA7-4997-ACC0-6CDA6FC8BC2C}" v="90" dt="2022-12-07T03:59:28.039"/>
    <p1510:client id="{9CC5F4C8-AEC5-44A1-BB66-E4DAE016CD84}" v="2403" dt="2022-12-07T03:57:58.964"/>
    <p1510:client id="{F09367FD-769B-44E0-B7AD-A0DB3547F608}" v="1045" dt="2022-12-07T03:07:56.142"/>
    <p1510:client id="{FE92C073-B512-434D-8508-B985D3947C95}" v="457" dt="2022-12-07T02:25:44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68128-856A-48FD-A475-334F02A3A6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59820B-50E6-4AE7-BACD-17D36824D7AC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Aerial imagery pile burn detection using deep learning with variations in images.</a:t>
          </a:r>
        </a:p>
      </dgm:t>
    </dgm:pt>
    <dgm:pt modelId="{B3AAD506-983A-4E43-AE8E-916B89875511}" type="parTrans" cxnId="{5926BA7A-E3DE-44C1-91A9-BBED58077359}">
      <dgm:prSet/>
      <dgm:spPr/>
      <dgm:t>
        <a:bodyPr/>
        <a:lstStyle/>
        <a:p>
          <a:endParaRPr lang="en-US"/>
        </a:p>
      </dgm:t>
    </dgm:pt>
    <dgm:pt modelId="{32340416-676F-434D-9814-4782EF038258}" type="sibTrans" cxnId="{5926BA7A-E3DE-44C1-91A9-BBED58077359}">
      <dgm:prSet/>
      <dgm:spPr/>
      <dgm:t>
        <a:bodyPr/>
        <a:lstStyle/>
        <a:p>
          <a:endParaRPr lang="en-US"/>
        </a:p>
      </dgm:t>
    </dgm:pt>
    <dgm:pt modelId="{E1C70574-8F78-49B7-8D00-71FC1DF724DF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Fast fire flame detection in surveillance video using logistic regression.</a:t>
          </a:r>
        </a:p>
      </dgm:t>
    </dgm:pt>
    <dgm:pt modelId="{D7F0D2CE-D251-4E7B-BA91-F99A392AD612}" type="parTrans" cxnId="{5A14DA6D-9CB2-4DF3-B507-848446F5E101}">
      <dgm:prSet/>
      <dgm:spPr/>
      <dgm:t>
        <a:bodyPr/>
        <a:lstStyle/>
        <a:p>
          <a:endParaRPr lang="en-US"/>
        </a:p>
      </dgm:t>
    </dgm:pt>
    <dgm:pt modelId="{22F55C82-8DFC-4AFA-AA39-B5E56AF771C0}" type="sibTrans" cxnId="{5A14DA6D-9CB2-4DF3-B507-848446F5E101}">
      <dgm:prSet/>
      <dgm:spPr/>
      <dgm:t>
        <a:bodyPr/>
        <a:lstStyle/>
        <a:p>
          <a:endParaRPr lang="en-US"/>
        </a:p>
      </dgm:t>
    </dgm:pt>
    <dgm:pt modelId="{711F1B42-3E49-4FA2-8F7D-0982B6C2D1E5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VGG19-based transfer learning solution for a forest fire detection system.</a:t>
          </a:r>
        </a:p>
      </dgm:t>
    </dgm:pt>
    <dgm:pt modelId="{7B4917D5-1381-4328-8C32-792C566C8FFF}" type="parTrans" cxnId="{42254FB8-015F-4656-9EAA-83A68A8A8DC0}">
      <dgm:prSet/>
      <dgm:spPr/>
      <dgm:t>
        <a:bodyPr/>
        <a:lstStyle/>
        <a:p>
          <a:endParaRPr lang="en-US"/>
        </a:p>
      </dgm:t>
    </dgm:pt>
    <dgm:pt modelId="{F32089F3-1145-42F2-84BF-FE1C56D35F6B}" type="sibTrans" cxnId="{42254FB8-015F-4656-9EAA-83A68A8A8DC0}">
      <dgm:prSet/>
      <dgm:spPr/>
      <dgm:t>
        <a:bodyPr/>
        <a:lstStyle/>
        <a:p>
          <a:endParaRPr lang="en-US"/>
        </a:p>
      </dgm:t>
    </dgm:pt>
    <dgm:pt modelId="{E8D94378-F406-4892-BF86-C1556FF5D430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Fire detection based on image processing produced poor results.</a:t>
          </a:r>
        </a:p>
      </dgm:t>
    </dgm:pt>
    <dgm:pt modelId="{81294A40-84C5-4F58-A589-AC46850F450A}" type="parTrans" cxnId="{0B2019EF-6C94-4FA9-A265-B6E27C87482F}">
      <dgm:prSet/>
      <dgm:spPr/>
      <dgm:t>
        <a:bodyPr/>
        <a:lstStyle/>
        <a:p>
          <a:endParaRPr lang="en-US"/>
        </a:p>
      </dgm:t>
    </dgm:pt>
    <dgm:pt modelId="{37EC050F-1F7D-4582-8B5F-74DE6001437D}" type="sibTrans" cxnId="{0B2019EF-6C94-4FA9-A265-B6E27C87482F}">
      <dgm:prSet/>
      <dgm:spPr/>
      <dgm:t>
        <a:bodyPr/>
        <a:lstStyle/>
        <a:p>
          <a:endParaRPr lang="en-US"/>
        </a:p>
      </dgm:t>
    </dgm:pt>
    <dgm:pt modelId="{269BD7EB-C1D2-48F8-BB4C-228641E94506}" type="pres">
      <dgm:prSet presAssocID="{59568128-856A-48FD-A475-334F02A3A634}" presName="linear" presStyleCnt="0">
        <dgm:presLayoutVars>
          <dgm:animLvl val="lvl"/>
          <dgm:resizeHandles val="exact"/>
        </dgm:presLayoutVars>
      </dgm:prSet>
      <dgm:spPr/>
    </dgm:pt>
    <dgm:pt modelId="{2EA257B2-035B-470E-9BC8-5C40E37AC8E1}" type="pres">
      <dgm:prSet presAssocID="{9D59820B-50E6-4AE7-BACD-17D36824D7A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603766-347A-4C04-987E-8CE42537BBFE}" type="pres">
      <dgm:prSet presAssocID="{32340416-676F-434D-9814-4782EF038258}" presName="spacer" presStyleCnt="0"/>
      <dgm:spPr/>
    </dgm:pt>
    <dgm:pt modelId="{F903434C-8767-465C-A1F0-7EBA8ECE3C96}" type="pres">
      <dgm:prSet presAssocID="{E1C70574-8F78-49B7-8D00-71FC1DF724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6AC9194-6F55-4091-9469-E02F35A35B5B}" type="pres">
      <dgm:prSet presAssocID="{22F55C82-8DFC-4AFA-AA39-B5E56AF771C0}" presName="spacer" presStyleCnt="0"/>
      <dgm:spPr/>
    </dgm:pt>
    <dgm:pt modelId="{A09F3A08-8773-47E6-887C-4C3F28969E14}" type="pres">
      <dgm:prSet presAssocID="{711F1B42-3E49-4FA2-8F7D-0982B6C2D1E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B91F07-E851-49E0-96BE-19EDD2791C96}" type="pres">
      <dgm:prSet presAssocID="{F32089F3-1145-42F2-84BF-FE1C56D35F6B}" presName="spacer" presStyleCnt="0"/>
      <dgm:spPr/>
    </dgm:pt>
    <dgm:pt modelId="{A1700751-E838-4AF8-9B3C-4CC9A3B2D1FC}" type="pres">
      <dgm:prSet presAssocID="{E8D94378-F406-4892-BF86-C1556FF5D43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9854444-E6DC-427A-9365-80F52097A040}" type="presOf" srcId="{E8D94378-F406-4892-BF86-C1556FF5D430}" destId="{A1700751-E838-4AF8-9B3C-4CC9A3B2D1FC}" srcOrd="0" destOrd="0" presId="urn:microsoft.com/office/officeart/2005/8/layout/vList2"/>
    <dgm:cxn modelId="{5A14DA6D-9CB2-4DF3-B507-848446F5E101}" srcId="{59568128-856A-48FD-A475-334F02A3A634}" destId="{E1C70574-8F78-49B7-8D00-71FC1DF724DF}" srcOrd="1" destOrd="0" parTransId="{D7F0D2CE-D251-4E7B-BA91-F99A392AD612}" sibTransId="{22F55C82-8DFC-4AFA-AA39-B5E56AF771C0}"/>
    <dgm:cxn modelId="{5926BA7A-E3DE-44C1-91A9-BBED58077359}" srcId="{59568128-856A-48FD-A475-334F02A3A634}" destId="{9D59820B-50E6-4AE7-BACD-17D36824D7AC}" srcOrd="0" destOrd="0" parTransId="{B3AAD506-983A-4E43-AE8E-916B89875511}" sibTransId="{32340416-676F-434D-9814-4782EF038258}"/>
    <dgm:cxn modelId="{A450689A-ECBD-482D-B3FF-AF670D932275}" type="presOf" srcId="{711F1B42-3E49-4FA2-8F7D-0982B6C2D1E5}" destId="{A09F3A08-8773-47E6-887C-4C3F28969E14}" srcOrd="0" destOrd="0" presId="urn:microsoft.com/office/officeart/2005/8/layout/vList2"/>
    <dgm:cxn modelId="{6706E2A7-CDE0-4B34-9FC1-192E8FAABF62}" type="presOf" srcId="{9D59820B-50E6-4AE7-BACD-17D36824D7AC}" destId="{2EA257B2-035B-470E-9BC8-5C40E37AC8E1}" srcOrd="0" destOrd="0" presId="urn:microsoft.com/office/officeart/2005/8/layout/vList2"/>
    <dgm:cxn modelId="{42254FB8-015F-4656-9EAA-83A68A8A8DC0}" srcId="{59568128-856A-48FD-A475-334F02A3A634}" destId="{711F1B42-3E49-4FA2-8F7D-0982B6C2D1E5}" srcOrd="2" destOrd="0" parTransId="{7B4917D5-1381-4328-8C32-792C566C8FFF}" sibTransId="{F32089F3-1145-42F2-84BF-FE1C56D35F6B}"/>
    <dgm:cxn modelId="{99AC4AE2-7870-4391-ABC2-91FF09C6CBFE}" type="presOf" srcId="{E1C70574-8F78-49B7-8D00-71FC1DF724DF}" destId="{F903434C-8767-465C-A1F0-7EBA8ECE3C96}" srcOrd="0" destOrd="0" presId="urn:microsoft.com/office/officeart/2005/8/layout/vList2"/>
    <dgm:cxn modelId="{0B2019EF-6C94-4FA9-A265-B6E27C87482F}" srcId="{59568128-856A-48FD-A475-334F02A3A634}" destId="{E8D94378-F406-4892-BF86-C1556FF5D430}" srcOrd="3" destOrd="0" parTransId="{81294A40-84C5-4F58-A589-AC46850F450A}" sibTransId="{37EC050F-1F7D-4582-8B5F-74DE6001437D}"/>
    <dgm:cxn modelId="{9094E9F8-963E-4DE1-83E5-9AFD53047303}" type="presOf" srcId="{59568128-856A-48FD-A475-334F02A3A634}" destId="{269BD7EB-C1D2-48F8-BB4C-228641E94506}" srcOrd="0" destOrd="0" presId="urn:microsoft.com/office/officeart/2005/8/layout/vList2"/>
    <dgm:cxn modelId="{035D9378-CD1F-48E3-A207-B8A57F29F285}" type="presParOf" srcId="{269BD7EB-C1D2-48F8-BB4C-228641E94506}" destId="{2EA257B2-035B-470E-9BC8-5C40E37AC8E1}" srcOrd="0" destOrd="0" presId="urn:microsoft.com/office/officeart/2005/8/layout/vList2"/>
    <dgm:cxn modelId="{30565D00-E0F3-4A4D-A67E-C3F574B33F13}" type="presParOf" srcId="{269BD7EB-C1D2-48F8-BB4C-228641E94506}" destId="{AB603766-347A-4C04-987E-8CE42537BBFE}" srcOrd="1" destOrd="0" presId="urn:microsoft.com/office/officeart/2005/8/layout/vList2"/>
    <dgm:cxn modelId="{F16044BD-DDD0-4D87-A969-FFB86E51E44D}" type="presParOf" srcId="{269BD7EB-C1D2-48F8-BB4C-228641E94506}" destId="{F903434C-8767-465C-A1F0-7EBA8ECE3C96}" srcOrd="2" destOrd="0" presId="urn:microsoft.com/office/officeart/2005/8/layout/vList2"/>
    <dgm:cxn modelId="{7199D3E0-6FF8-404F-A529-86BEB7D4F53B}" type="presParOf" srcId="{269BD7EB-C1D2-48F8-BB4C-228641E94506}" destId="{06AC9194-6F55-4091-9469-E02F35A35B5B}" srcOrd="3" destOrd="0" presId="urn:microsoft.com/office/officeart/2005/8/layout/vList2"/>
    <dgm:cxn modelId="{107E7B6E-77F5-40EC-BAFC-76C454EAF8BB}" type="presParOf" srcId="{269BD7EB-C1D2-48F8-BB4C-228641E94506}" destId="{A09F3A08-8773-47E6-887C-4C3F28969E14}" srcOrd="4" destOrd="0" presId="urn:microsoft.com/office/officeart/2005/8/layout/vList2"/>
    <dgm:cxn modelId="{E70C8105-3AE1-4E24-862B-F7FD56EFA602}" type="presParOf" srcId="{269BD7EB-C1D2-48F8-BB4C-228641E94506}" destId="{C8B91F07-E851-49E0-96BE-19EDD2791C96}" srcOrd="5" destOrd="0" presId="urn:microsoft.com/office/officeart/2005/8/layout/vList2"/>
    <dgm:cxn modelId="{4B24ED51-4A4C-4F5F-9CE6-3CAAEF395420}" type="presParOf" srcId="{269BD7EB-C1D2-48F8-BB4C-228641E94506}" destId="{A1700751-E838-4AF8-9B3C-4CC9A3B2D1F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257B2-035B-470E-9BC8-5C40E37AC8E1}">
      <dsp:nvSpPr>
        <dsp:cNvPr id="0" name=""/>
        <dsp:cNvSpPr/>
      </dsp:nvSpPr>
      <dsp:spPr>
        <a:xfrm>
          <a:off x="0" y="72632"/>
          <a:ext cx="5141912" cy="1263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/>
              <a:cs typeface="Times New Roman"/>
            </a:rPr>
            <a:t>Aerial imagery pile burn detection using deep learning with variations in images.</a:t>
          </a:r>
        </a:p>
      </dsp:txBody>
      <dsp:txXfrm>
        <a:off x="61684" y="134316"/>
        <a:ext cx="5018544" cy="1140231"/>
      </dsp:txXfrm>
    </dsp:sp>
    <dsp:sp modelId="{F903434C-8767-465C-A1F0-7EBA8ECE3C96}">
      <dsp:nvSpPr>
        <dsp:cNvPr id="0" name=""/>
        <dsp:cNvSpPr/>
      </dsp:nvSpPr>
      <dsp:spPr>
        <a:xfrm>
          <a:off x="0" y="1405352"/>
          <a:ext cx="5141912" cy="1263599"/>
        </a:xfrm>
        <a:prstGeom prst="round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/>
              <a:cs typeface="Times New Roman"/>
            </a:rPr>
            <a:t>Fast fire flame detection in surveillance video using logistic regression.</a:t>
          </a:r>
        </a:p>
      </dsp:txBody>
      <dsp:txXfrm>
        <a:off x="61684" y="1467036"/>
        <a:ext cx="5018544" cy="1140231"/>
      </dsp:txXfrm>
    </dsp:sp>
    <dsp:sp modelId="{A09F3A08-8773-47E6-887C-4C3F28969E14}">
      <dsp:nvSpPr>
        <dsp:cNvPr id="0" name=""/>
        <dsp:cNvSpPr/>
      </dsp:nvSpPr>
      <dsp:spPr>
        <a:xfrm>
          <a:off x="0" y="2738072"/>
          <a:ext cx="5141912" cy="1263599"/>
        </a:xfrm>
        <a:prstGeom prst="round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/>
              <a:cs typeface="Times New Roman"/>
            </a:rPr>
            <a:t>VGG19-based transfer learning solution for a forest fire detection system.</a:t>
          </a:r>
        </a:p>
      </dsp:txBody>
      <dsp:txXfrm>
        <a:off x="61684" y="2799756"/>
        <a:ext cx="5018544" cy="1140231"/>
      </dsp:txXfrm>
    </dsp:sp>
    <dsp:sp modelId="{A1700751-E838-4AF8-9B3C-4CC9A3B2D1FC}">
      <dsp:nvSpPr>
        <dsp:cNvPr id="0" name=""/>
        <dsp:cNvSpPr/>
      </dsp:nvSpPr>
      <dsp:spPr>
        <a:xfrm>
          <a:off x="0" y="4070792"/>
          <a:ext cx="5141912" cy="1263599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/>
              <a:cs typeface="Times New Roman"/>
            </a:rPr>
            <a:t>Fire detection based on image processing produced poor results.</a:t>
          </a:r>
        </a:p>
      </dsp:txBody>
      <dsp:txXfrm>
        <a:off x="61684" y="4132476"/>
        <a:ext cx="5018544" cy="1140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1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3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09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7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49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9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6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4/30/2023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81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0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3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8564" y="25937"/>
            <a:ext cx="5643177" cy="17767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>
                <a:solidFill>
                  <a:srgbClr val="000000"/>
                </a:solidFill>
                <a:latin typeface="Times New Roman"/>
                <a:cs typeface="Times New Roman"/>
              </a:rPr>
              <a:t>CSCI 6409 – Process of Data Science </a:t>
            </a:r>
          </a:p>
        </p:txBody>
      </p:sp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4" r="20280" b="-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7545" y="1699050"/>
            <a:ext cx="4869179" cy="466893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GROUP 10</a:t>
            </a:r>
            <a:endParaRPr lang="en-US" sz="2400"/>
          </a:p>
          <a:p>
            <a:pPr algn="ctr"/>
            <a:r>
              <a:rPr lang="en-US" sz="2400" b="1">
                <a:solidFill>
                  <a:srgbClr val="000000"/>
                </a:solidFill>
                <a:latin typeface="Times New Roman"/>
                <a:cs typeface="Times New Roman"/>
              </a:rPr>
              <a:t>False Smoke Alarm Detection</a:t>
            </a:r>
          </a:p>
          <a:p>
            <a:pPr indent="-182880">
              <a:buClr>
                <a:srgbClr val="9E3611"/>
              </a:buClr>
              <a:buChar char="§"/>
            </a:pPr>
            <a:endParaRPr lang="en-US" sz="1100" b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E3611"/>
              </a:buClr>
            </a:pP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Team Members:</a:t>
            </a:r>
          </a:p>
          <a:p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    Sai </a:t>
            </a:r>
            <a:r>
              <a:rPr 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Chinthirla</a:t>
            </a:r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 (B00911631)</a:t>
            </a:r>
          </a:p>
          <a:p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    Raghu </a:t>
            </a:r>
            <a:r>
              <a:rPr 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Mathukamalli</a:t>
            </a:r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 (B00900939) </a:t>
            </a:r>
          </a:p>
          <a:p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    Chanpreet Singh (B00896766) </a:t>
            </a:r>
          </a:p>
          <a:p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    Prakrut Suthar (B00885349) </a:t>
            </a:r>
          </a:p>
          <a:p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    </a:t>
            </a:r>
            <a:r>
              <a:rPr 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Hemad</a:t>
            </a:r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imes New Roman"/>
                <a:cs typeface="Times New Roman"/>
              </a:rPr>
              <a:t>Fetrati</a:t>
            </a:r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 (B00923436) </a:t>
            </a:r>
          </a:p>
          <a:p>
            <a:endParaRPr lang="en-US" sz="20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0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indent="-182880">
              <a:buFont typeface="Wingdings" pitchFamily="2" charset="2"/>
              <a:buChar char="§"/>
            </a:pPr>
            <a:endParaRPr lang="en-US" sz="1100" b="1">
              <a:solidFill>
                <a:srgbClr val="000000"/>
              </a:solidFill>
            </a:endParaRPr>
          </a:p>
          <a:p>
            <a:pPr indent="-182880">
              <a:buFont typeface="Wingdings" pitchFamily="2" charset="2"/>
              <a:buChar char="§"/>
            </a:pPr>
            <a:endParaRPr lang="en-US" sz="1100" b="1">
              <a:solidFill>
                <a:srgbClr val="00000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312464-CCFA-6C62-41DD-86266BF4E9D1}"/>
              </a:ext>
            </a:extLst>
          </p:cNvPr>
          <p:cNvSpPr txBox="1"/>
          <p:nvPr/>
        </p:nvSpPr>
        <p:spPr>
          <a:xfrm>
            <a:off x="6354792" y="5736565"/>
            <a:ext cx="4903936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>
                <a:latin typeface="Times New Roman"/>
                <a:ea typeface="+mn-lt"/>
                <a:cs typeface="+mn-lt"/>
              </a:rPr>
              <a:t>Instructor</a:t>
            </a:r>
            <a:r>
              <a:rPr lang="en-US" sz="2000">
                <a:latin typeface="Times New Roman"/>
                <a:ea typeface="+mn-lt"/>
                <a:cs typeface="+mn-lt"/>
              </a:rPr>
              <a:t>: Dr. Evangelos </a:t>
            </a:r>
            <a:r>
              <a:rPr lang="en-US" sz="2000" err="1">
                <a:latin typeface="Times New Roman"/>
                <a:ea typeface="+mn-lt"/>
                <a:cs typeface="+mn-lt"/>
              </a:rPr>
              <a:t>E.Milios</a:t>
            </a:r>
            <a:r>
              <a:rPr lang="en-US" sz="2000">
                <a:latin typeface="Times New Roman"/>
                <a:ea typeface="+mn-lt"/>
                <a:cs typeface="+mn-lt"/>
              </a:rPr>
              <a:t> </a:t>
            </a:r>
            <a:endParaRPr lang="en-US"/>
          </a:p>
          <a:p>
            <a:pPr algn="l"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D834-C1E9-6116-D9F9-CF024CD5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237" y="574952"/>
            <a:ext cx="4915672" cy="73894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Conclusion</a:t>
            </a:r>
            <a:endParaRPr lang="en-US" sz="3200" b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C2C1-D86B-1D1F-ABD5-4FD2D749D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7895"/>
            <a:ext cx="10353762" cy="42933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The majority of the literature survey revolved around image based fire detection.</a:t>
            </a:r>
            <a:endParaRPr lang="en-US"/>
          </a:p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The model developed is a minimalistic one which doesn't need image processing and can work  on IOT devices' data.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Overall, the model is well generalized with different data.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For the same reason, it can be deployed as edge deployment (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TinyML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 on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Aurdino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 Boards) and predict the alarms in real-time.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180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49" y="540627"/>
            <a:ext cx="10683206" cy="771277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Times New Roman"/>
                <a:cs typeface="Times New Roman"/>
              </a:rPr>
              <a:t>References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91979-8108-94D6-51D8-736BA0E8B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73" y="1629037"/>
            <a:ext cx="10822284" cy="41621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7465" indent="0">
              <a:buNone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[1] A. </a:t>
            </a:r>
            <a:r>
              <a:rPr lang="en-CA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Shamsoshoara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, F. </a:t>
            </a:r>
            <a:r>
              <a:rPr lang="en-CA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Afghah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, A. Razi, L. Zheng, P. Z. </a:t>
            </a:r>
            <a:r>
              <a:rPr lang="en-CA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Fulé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, and E. Blasch, “Aerial imagery pile burn detection using Deep learning: The flame dataset,” </a:t>
            </a:r>
            <a:r>
              <a:rPr lang="en-CA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Computer Networks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, vol. 193, p. 108001, 2021. </a:t>
            </a:r>
            <a:endParaRPr lang="en-CA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marL="37465" indent="0">
              <a:buNone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[2] S. G. Kong, D. </a:t>
            </a:r>
            <a:r>
              <a:rPr lang="en-CA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Jin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, S. Li, and H. Kim, “Fast fire flame detection in surveillance video using logistic regression and temporal smoothing,” </a:t>
            </a:r>
            <a:r>
              <a:rPr lang="en-CA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Fire Safety Journal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, vol. 79, pp. 37–43, 2016. </a:t>
            </a:r>
            <a:endParaRPr lang="en-CA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marL="37465" indent="0">
              <a:buNone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[3] A. Khan, B. Hassan, S. Khan, R. Ahmed, and A. </a:t>
            </a:r>
            <a:r>
              <a:rPr lang="en-CA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Abuassba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, “</a:t>
            </a:r>
            <a:r>
              <a:rPr lang="en-CA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DeepFire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: A novel dataset and deep transfer learning benchmark for forest fire detection,” </a:t>
            </a:r>
            <a:r>
              <a:rPr lang="en-CA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Mobile Information Systems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, vol. 2022, pp. 1–14, 2022. </a:t>
            </a:r>
          </a:p>
          <a:p>
            <a:pPr marL="0" indent="0">
              <a:buNone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[4]    W. Cai, C. Wang, H. Huang and T. Wang, "A Real-Time Smoke Detection Model Based on YOLO-SMOKE Algorithm," </a:t>
            </a:r>
            <a:r>
              <a:rPr lang="en-CA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2020 Cross Strait Radio Science &amp; Wireless Technology Conference (CSRSWTC)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, 2020, pp. 1-3, </a:t>
            </a:r>
            <a:r>
              <a:rPr lang="en-CA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doi</a:t>
            </a: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: 10.1109/CSRSWTC50769.2020.9372453. </a:t>
            </a:r>
          </a:p>
          <a:p>
            <a:pPr marL="37465" indent="0">
              <a:buNone/>
            </a:pPr>
            <a:endParaRPr lang="en-CA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&#10;&#10;Description automatically generated">
            <a:extLst>
              <a:ext uri="{FF2B5EF4-FFF2-40B4-BE49-F238E27FC236}">
                <a16:creationId xmlns:a16="http://schemas.microsoft.com/office/drawing/2014/main" id="{7FB1FA6B-F2E4-ED18-34E5-3B3A930C1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9"/>
          <a:stretch/>
        </p:blipFill>
        <p:spPr>
          <a:xfrm>
            <a:off x="746752" y="1078448"/>
            <a:ext cx="4478621" cy="444529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D9D83D2-EE83-44DA-AF47-2B37AFD98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484" y="981706"/>
            <a:ext cx="4465548" cy="7831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latin typeface="Times New Roman"/>
                <a:cs typeface="Times New Roman"/>
              </a:rPr>
              <a:t>WHY?</a:t>
            </a:r>
            <a:endParaRPr lang="en-US" sz="40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AFBF73-E9E7-EF3C-D1E3-1EFE5E6164C6}"/>
              </a:ext>
            </a:extLst>
          </p:cNvPr>
          <p:cNvSpPr txBox="1"/>
          <p:nvPr/>
        </p:nvSpPr>
        <p:spPr>
          <a:xfrm>
            <a:off x="6283046" y="4603495"/>
            <a:ext cx="4352794" cy="171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5000000000000000000" pitchFamily="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/>
                <a:cs typeface="Times New Roman"/>
              </a:rPr>
              <a:t>Better utilization of fire handling resources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5000000000000000000" pitchFamily="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/>
                <a:cs typeface="Times New Roman"/>
              </a:rPr>
              <a:t>Minimization of penalties 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47E7FE-0253-25AD-2F4D-905B2C28D6D5}"/>
              </a:ext>
            </a:extLst>
          </p:cNvPr>
          <p:cNvSpPr txBox="1">
            <a:spLocks/>
          </p:cNvSpPr>
          <p:nvPr/>
        </p:nvSpPr>
        <p:spPr>
          <a:xfrm>
            <a:off x="6282969" y="1696964"/>
            <a:ext cx="5281912" cy="22059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Low Battery</a:t>
            </a:r>
            <a:endParaRPr lang="en-US">
              <a:ln>
                <a:solidFill>
                  <a:prstClr val="white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white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Organic Compounds present in Paint</a:t>
            </a:r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CA" sz="1800">
                <a:solidFill>
                  <a:schemeClr val="tx1"/>
                </a:solidFill>
                <a:latin typeface="Times New Roman"/>
                <a:cs typeface="Times New Roman"/>
              </a:rPr>
              <a:t>Humid weather</a:t>
            </a:r>
            <a:endParaRPr lang="en-CA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Oil and residue is present in furnaces</a:t>
            </a:r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indent="-305435"/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EE786-C8FB-8731-8938-F0FB1551CA3B}"/>
              </a:ext>
            </a:extLst>
          </p:cNvPr>
          <p:cNvSpPr txBox="1"/>
          <p:nvPr/>
        </p:nvSpPr>
        <p:spPr>
          <a:xfrm>
            <a:off x="8368786" y="292467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CB718-247B-C27D-3296-061486FBE73E}"/>
              </a:ext>
            </a:extLst>
          </p:cNvPr>
          <p:cNvSpPr txBox="1"/>
          <p:nvPr/>
        </p:nvSpPr>
        <p:spPr>
          <a:xfrm>
            <a:off x="747024" y="5574492"/>
            <a:ext cx="490587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/>
              <a:t>https://www.vectorstock.com/royalty-free-vector/false-alarm-rubber-stamp-vector-12479872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11941D-03B7-32D3-63A4-06D60CC7DBFF}"/>
              </a:ext>
            </a:extLst>
          </p:cNvPr>
          <p:cNvSpPr txBox="1">
            <a:spLocks/>
          </p:cNvSpPr>
          <p:nvPr/>
        </p:nvSpPr>
        <p:spPr>
          <a:xfrm>
            <a:off x="6315722" y="3820927"/>
            <a:ext cx="4465548" cy="783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/>
                <a:cs typeface="Times New Roman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05980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2EEBC-81E8-7CB3-F7FB-315B9662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CA" sz="3000" dirty="0">
                <a:solidFill>
                  <a:srgbClr val="FFFFFF"/>
                </a:solidFill>
                <a:latin typeface="Times New Roman"/>
                <a:cs typeface="Times New Roman"/>
              </a:rPr>
              <a:t>Literature 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7B8FB3-7080-EEF7-38E1-81CB94F48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010115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99014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ACFA-BFE7-8545-E473-DD518BD5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5" y="180955"/>
            <a:ext cx="7375426" cy="877385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CA" sz="3200" b="1" dirty="0">
                <a:latin typeface="Times New Roman"/>
                <a:ea typeface="+mj-lt"/>
                <a:cs typeface="+mj-lt"/>
              </a:rPr>
              <a:t>Crisp-DM Methodology</a:t>
            </a:r>
            <a:endParaRPr lang="en-CA" sz="3200" b="1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16D2C-E4DF-49B3-510C-2A5938893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235" y="1238458"/>
            <a:ext cx="5483693" cy="2183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7465" indent="0">
              <a:buNone/>
            </a:pPr>
            <a:r>
              <a:rPr lang="en-CA" sz="2400" u="sng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Business Understanding</a:t>
            </a:r>
            <a:endParaRPr lang="en-US">
              <a:latin typeface="Rockwell" panose="02060603020205020403"/>
              <a:cs typeface="Times New Roman"/>
            </a:endParaRPr>
          </a:p>
          <a:p>
            <a:pPr indent="-305435">
              <a:buClr>
                <a:srgbClr val="9E3611"/>
              </a:buClr>
            </a:pPr>
            <a:r>
              <a:rPr lang="en-CA" sz="1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Minimize</a:t>
            </a:r>
            <a:r>
              <a:rPr lang="en-CA" sz="1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 the false fire alarms</a:t>
            </a:r>
            <a:endParaRPr lang="en-US" sz="1800" dirty="0"/>
          </a:p>
          <a:p>
            <a:pPr indent="-305435"/>
            <a:r>
              <a:rPr lang="en-CA" sz="1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Fines up to 3500 CAD per single false alarm</a:t>
            </a:r>
          </a:p>
          <a:p>
            <a:pPr indent="-305435"/>
            <a:r>
              <a:rPr lang="en-CA" sz="1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Three predictive analytical solutions</a:t>
            </a:r>
          </a:p>
          <a:p>
            <a:pPr indent="-305435"/>
            <a:r>
              <a:rPr lang="en-CA" sz="1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Captured data in ABT</a:t>
            </a:r>
          </a:p>
          <a:p>
            <a:pPr indent="-305435"/>
            <a:endParaRPr lang="en-CA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CA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CA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140F02-0B93-F6A1-258F-1D130F48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16" y="477208"/>
            <a:ext cx="3554665" cy="326882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AA5D7F7-589F-00F7-EE6E-228D4BAA29E5}"/>
              </a:ext>
            </a:extLst>
          </p:cNvPr>
          <p:cNvSpPr/>
          <p:nvPr/>
        </p:nvSpPr>
        <p:spPr>
          <a:xfrm>
            <a:off x="8379807" y="907259"/>
            <a:ext cx="986784" cy="516500"/>
          </a:xfrm>
          <a:prstGeom prst="ellipse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9EABE29-65BE-314B-5DC5-B38F8280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8" y="3745438"/>
            <a:ext cx="6709216" cy="27271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7141C1F-B9CA-B8CB-AB00-487A796E26E9}"/>
              </a:ext>
            </a:extLst>
          </p:cNvPr>
          <p:cNvSpPr/>
          <p:nvPr/>
        </p:nvSpPr>
        <p:spPr>
          <a:xfrm>
            <a:off x="8487709" y="911759"/>
            <a:ext cx="876520" cy="51093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7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ACFA-BFE7-8545-E473-DD518BD5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82" y="315908"/>
            <a:ext cx="6428580" cy="803671"/>
          </a:xfrm>
        </p:spPr>
        <p:txBody>
          <a:bodyPr>
            <a:noAutofit/>
          </a:bodyPr>
          <a:lstStyle/>
          <a:p>
            <a:r>
              <a:rPr lang="en-CA" sz="3200" b="1" dirty="0">
                <a:latin typeface="Times New Roman"/>
                <a:cs typeface="Times New Roman"/>
              </a:rPr>
              <a:t>Crisp-DM 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B374C-07BB-B407-1804-58E36A94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84" y="1224783"/>
            <a:ext cx="7997961" cy="4523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7465" indent="0">
              <a:buNone/>
            </a:pPr>
            <a:r>
              <a:rPr lang="en-U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Data Understanding:</a:t>
            </a:r>
          </a:p>
          <a:p>
            <a:pPr marL="792480" lvl="1" indent="-342900">
              <a:buFont typeface="Arial"/>
              <a:buChar char="•"/>
            </a:pPr>
            <a:r>
              <a:rPr 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Data Quality Report</a:t>
            </a:r>
          </a:p>
          <a:p>
            <a:pPr marL="792480" lvl="1" indent="-342900">
              <a:buFont typeface="Arial"/>
              <a:buChar char="•"/>
            </a:pPr>
            <a:r>
              <a:rPr 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Data Quality Plan</a:t>
            </a:r>
          </a:p>
          <a:p>
            <a:pPr marL="1095375" lvl="2" indent="-285750">
              <a:buFont typeface="Arial"/>
              <a:buChar char="•"/>
            </a:pPr>
            <a:r>
              <a:rPr lang="en-US" sz="1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Visualizations, Data quality issues</a:t>
            </a:r>
          </a:p>
          <a:p>
            <a:pPr marL="37465" indent="0">
              <a:buNone/>
            </a:pPr>
            <a:r>
              <a:rPr lang="en-U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Data Preparation:</a:t>
            </a:r>
          </a:p>
          <a:p>
            <a:pPr marL="792480" lvl="1" indent="-342900">
              <a:buFont typeface="Arial" pitchFamily="2" charset="2"/>
              <a:buChar char="•"/>
            </a:pPr>
            <a:r>
              <a:rPr 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Missing Values</a:t>
            </a:r>
          </a:p>
          <a:p>
            <a:pPr marL="792480" lvl="1" indent="-342900">
              <a:buFont typeface="Arial" pitchFamily="2" charset="2"/>
              <a:buChar char="•"/>
            </a:pPr>
            <a:r>
              <a:rPr 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Outliers</a:t>
            </a:r>
          </a:p>
          <a:p>
            <a:pPr marL="792480" lvl="1" indent="-342900">
              <a:buFont typeface="Arial" pitchFamily="2" charset="2"/>
              <a:buChar char="•"/>
            </a:pPr>
            <a:r>
              <a:rPr 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Irregular Cardinality</a:t>
            </a:r>
          </a:p>
          <a:p>
            <a:pPr marL="792480" lvl="1" indent="-342900">
              <a:buFont typeface="Arial" pitchFamily="2" charset="2"/>
              <a:buChar char="•"/>
            </a:pPr>
            <a:r>
              <a:rPr 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Class Imbalance (Over Sampling)</a:t>
            </a:r>
            <a:endParaRPr lang="en-US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marL="792480" lvl="1" indent="-342900">
              <a:buFont typeface="Arial" pitchFamily="2" charset="2"/>
              <a:buChar char="•"/>
            </a:pPr>
            <a:r>
              <a:rPr lang="en-US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Feature Scaling</a:t>
            </a:r>
          </a:p>
          <a:p>
            <a:pPr marL="37465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1025525" lvl="2" indent="-215900"/>
            <a:endParaRPr lang="en-US" sz="13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140F02-0B93-F6A1-258F-1D130F48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14" y="1175969"/>
            <a:ext cx="4162567" cy="37284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C3EF878-4DA5-6690-2290-BD0917280B87}"/>
              </a:ext>
            </a:extLst>
          </p:cNvPr>
          <p:cNvSpPr/>
          <p:nvPr/>
        </p:nvSpPr>
        <p:spPr>
          <a:xfrm>
            <a:off x="10010383" y="647177"/>
            <a:ext cx="1440493" cy="772438"/>
          </a:xfrm>
          <a:prstGeom prst="ellipse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C320C8-7E74-C089-CADA-450EFEFF2B6A}"/>
              </a:ext>
            </a:extLst>
          </p:cNvPr>
          <p:cNvSpPr/>
          <p:nvPr/>
        </p:nvSpPr>
        <p:spPr>
          <a:xfrm>
            <a:off x="10407040" y="1461369"/>
            <a:ext cx="1440493" cy="553233"/>
          </a:xfrm>
          <a:prstGeom prst="ellipse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7D27A9-71BD-F53B-A759-1F90E429CC36}"/>
              </a:ext>
            </a:extLst>
          </p:cNvPr>
          <p:cNvSpPr/>
          <p:nvPr/>
        </p:nvSpPr>
        <p:spPr>
          <a:xfrm>
            <a:off x="9500774" y="1678164"/>
            <a:ext cx="933779" cy="56819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D7D076-BC75-892E-1A24-59840C79BFEE}"/>
              </a:ext>
            </a:extLst>
          </p:cNvPr>
          <p:cNvSpPr/>
          <p:nvPr/>
        </p:nvSpPr>
        <p:spPr>
          <a:xfrm>
            <a:off x="9963259" y="2413735"/>
            <a:ext cx="933779" cy="54176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2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ACFA-BFE7-8545-E473-DD518BD5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81" y="166488"/>
            <a:ext cx="6542682" cy="1219369"/>
          </a:xfrm>
        </p:spPr>
        <p:txBody>
          <a:bodyPr>
            <a:normAutofit/>
          </a:bodyPr>
          <a:lstStyle/>
          <a:p>
            <a:pPr algn="l"/>
            <a:r>
              <a:rPr lang="en-CA" sz="3200" b="1" u="sng" dirty="0">
                <a:latin typeface="Times New Roman"/>
                <a:ea typeface="+mj-lt"/>
                <a:cs typeface="+mj-lt"/>
              </a:rPr>
              <a:t>Crisp-DM Methodology</a:t>
            </a:r>
            <a:endParaRPr lang="en-US" sz="3200" b="1" u="sng" dirty="0">
              <a:latin typeface="Times New Roman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16D2C-E4DF-49B3-510C-2A5938893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96" y="1499311"/>
            <a:ext cx="7527902" cy="53588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itchFamily="2" charset="2"/>
              <a:buChar char="•"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Feature Selection</a:t>
            </a:r>
            <a:endParaRPr lang="en-US"/>
          </a:p>
          <a:p>
            <a:pPr marL="792480" lvl="1" indent="-342900">
              <a:buFont typeface="Arial" pitchFamily="2" charset="2"/>
              <a:buChar char="•"/>
            </a:pPr>
            <a:r>
              <a:rPr lang="en-CA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RFE (Recursive Feature Elimination) to select to 10 features</a:t>
            </a:r>
            <a:endParaRPr lang="en-CA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>
              <a:buFont typeface="Arial" pitchFamily="2" charset="2"/>
              <a:buChar char="•"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Five Classification Algorithms</a:t>
            </a:r>
          </a:p>
          <a:p>
            <a:pPr marL="792480" lvl="1" indent="-342900">
              <a:buFont typeface="Arial" pitchFamily="2" charset="2"/>
              <a:buChar char="•"/>
            </a:pPr>
            <a:r>
              <a:rPr lang="en-CA" sz="2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Logistic Regression, Decision Tree, Random Forest, Gradient Boosting, </a:t>
            </a:r>
            <a:r>
              <a:rPr lang="en-CA" sz="200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XGBoost</a:t>
            </a:r>
            <a:endParaRPr lang="en-CA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>
              <a:buFont typeface="Arial" pitchFamily="2" charset="2"/>
              <a:buChar char="•"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Hyperparameter Tuning</a:t>
            </a:r>
          </a:p>
          <a:p>
            <a:pPr>
              <a:buFont typeface="Arial" pitchFamily="2" charset="2"/>
              <a:buChar char="•"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Evaluated using accuracy and f1 score</a:t>
            </a:r>
          </a:p>
          <a:p>
            <a:pPr>
              <a:buFont typeface="Arial" pitchFamily="2" charset="2"/>
              <a:buChar char="•"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Learning curves</a:t>
            </a:r>
          </a:p>
          <a:p>
            <a:pPr>
              <a:buFont typeface="Arial" pitchFamily="2" charset="2"/>
              <a:buChar char="•"/>
            </a:pPr>
            <a:r>
              <a:rPr lang="en-CA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Bias and variance analysis</a:t>
            </a:r>
          </a:p>
          <a:p>
            <a:pPr indent="-305435"/>
            <a:endParaRPr lang="en-CA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55" lvl="1" indent="-269875"/>
            <a:endParaRPr lang="en-CA" sz="16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CA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140F02-0B93-F6A1-258F-1D130F48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346" y="776172"/>
            <a:ext cx="3815425" cy="37633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71D490E-56AD-28A5-FAC3-2C0BA969CB60}"/>
              </a:ext>
            </a:extLst>
          </p:cNvPr>
          <p:cNvSpPr/>
          <p:nvPr/>
        </p:nvSpPr>
        <p:spPr>
          <a:xfrm>
            <a:off x="8966547" y="3340274"/>
            <a:ext cx="1440493" cy="772438"/>
          </a:xfrm>
          <a:prstGeom prst="ellipse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C5D76F-576A-5526-8152-4FEBCF65D54F}"/>
              </a:ext>
            </a:extLst>
          </p:cNvPr>
          <p:cNvSpPr/>
          <p:nvPr/>
        </p:nvSpPr>
        <p:spPr>
          <a:xfrm>
            <a:off x="10245400" y="2742369"/>
            <a:ext cx="907352" cy="53295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1B10D9-AB92-66B5-6D89-DE123F7BB54E}"/>
              </a:ext>
            </a:extLst>
          </p:cNvPr>
          <p:cNvSpPr/>
          <p:nvPr/>
        </p:nvSpPr>
        <p:spPr>
          <a:xfrm>
            <a:off x="9229400" y="3462036"/>
            <a:ext cx="907352" cy="53295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4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4C2959-B27D-13B4-AAB4-39A5A7589352}"/>
              </a:ext>
            </a:extLst>
          </p:cNvPr>
          <p:cNvSpPr/>
          <p:nvPr/>
        </p:nvSpPr>
        <p:spPr>
          <a:xfrm>
            <a:off x="503207" y="2214112"/>
            <a:ext cx="8612037" cy="19409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9677D-21A5-17FF-869C-D998905D2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7127"/>
            <a:ext cx="10353762" cy="803590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latin typeface="Times New Roman"/>
                <a:cs typeface="Times New Roman"/>
              </a:rPr>
              <a:t>Experiments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E85BCE-8C74-A71C-8CB3-6783A729A472}"/>
              </a:ext>
            </a:extLst>
          </p:cNvPr>
          <p:cNvSpPr/>
          <p:nvPr/>
        </p:nvSpPr>
        <p:spPr>
          <a:xfrm>
            <a:off x="661358" y="2573546"/>
            <a:ext cx="1373037" cy="1006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Train the algorithm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478992-AE43-B961-9D80-02826D0EEAEE}"/>
              </a:ext>
            </a:extLst>
          </p:cNvPr>
          <p:cNvSpPr/>
          <p:nvPr/>
        </p:nvSpPr>
        <p:spPr>
          <a:xfrm>
            <a:off x="9677636" y="2590484"/>
            <a:ext cx="1373036" cy="1006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Best f1 and accuracy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56C2A2-AB99-416E-EC61-1518F3764ECE}"/>
              </a:ext>
            </a:extLst>
          </p:cNvPr>
          <p:cNvSpPr/>
          <p:nvPr/>
        </p:nvSpPr>
        <p:spPr>
          <a:xfrm>
            <a:off x="5949183" y="2573063"/>
            <a:ext cx="1336885" cy="1002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Re-train the algorithm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1C6923-FE54-B42B-0ADF-1258D02B7F53}"/>
              </a:ext>
            </a:extLst>
          </p:cNvPr>
          <p:cNvSpPr/>
          <p:nvPr/>
        </p:nvSpPr>
        <p:spPr>
          <a:xfrm>
            <a:off x="4226254" y="2589078"/>
            <a:ext cx="1311372" cy="993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Hyperparameter tuning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67EAAF-5092-A211-C99E-F9FB588D21EC}"/>
              </a:ext>
            </a:extLst>
          </p:cNvPr>
          <p:cNvSpPr/>
          <p:nvPr/>
        </p:nvSpPr>
        <p:spPr>
          <a:xfrm>
            <a:off x="2510326" y="2574556"/>
            <a:ext cx="1223281" cy="997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Test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C70C7F-4D29-0D43-6176-825F6671B54D}"/>
              </a:ext>
            </a:extLst>
          </p:cNvPr>
          <p:cNvSpPr/>
          <p:nvPr/>
        </p:nvSpPr>
        <p:spPr>
          <a:xfrm>
            <a:off x="7695191" y="2570296"/>
            <a:ext cx="1279108" cy="999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Evaluate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3086D-BE66-AAC4-2B78-FBB392E6E4E1}"/>
              </a:ext>
            </a:extLst>
          </p:cNvPr>
          <p:cNvSpPr txBox="1"/>
          <p:nvPr/>
        </p:nvSpPr>
        <p:spPr>
          <a:xfrm>
            <a:off x="3881887" y="3738112"/>
            <a:ext cx="32205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For every algorithm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0F79B77-E9F0-A370-3D81-33492ACA8540}"/>
              </a:ext>
            </a:extLst>
          </p:cNvPr>
          <p:cNvSpPr/>
          <p:nvPr/>
        </p:nvSpPr>
        <p:spPr>
          <a:xfrm>
            <a:off x="9684627" y="4101484"/>
            <a:ext cx="1367200" cy="999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Choose the best model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0083958-6A99-593B-219A-4E7218CB1613}"/>
              </a:ext>
            </a:extLst>
          </p:cNvPr>
          <p:cNvSpPr/>
          <p:nvPr/>
        </p:nvSpPr>
        <p:spPr>
          <a:xfrm>
            <a:off x="2131837" y="2959907"/>
            <a:ext cx="308323" cy="281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EA4239-F4BF-AF46-2973-6F1DDA51B79A}"/>
              </a:ext>
            </a:extLst>
          </p:cNvPr>
          <p:cNvSpPr/>
          <p:nvPr/>
        </p:nvSpPr>
        <p:spPr>
          <a:xfrm>
            <a:off x="3823212" y="2955501"/>
            <a:ext cx="308323" cy="281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0ED9AA2-D5E0-B6FB-95A7-D98BF3F5A18D}"/>
              </a:ext>
            </a:extLst>
          </p:cNvPr>
          <p:cNvSpPr/>
          <p:nvPr/>
        </p:nvSpPr>
        <p:spPr>
          <a:xfrm>
            <a:off x="5585061" y="2959905"/>
            <a:ext cx="308323" cy="281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27CC316-F11C-CB8F-9891-F5A406C9B6B9}"/>
              </a:ext>
            </a:extLst>
          </p:cNvPr>
          <p:cNvSpPr/>
          <p:nvPr/>
        </p:nvSpPr>
        <p:spPr>
          <a:xfrm>
            <a:off x="7351315" y="2942286"/>
            <a:ext cx="308323" cy="281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FB16FE-4B2F-43F6-BA4C-586F232B91BB}"/>
              </a:ext>
            </a:extLst>
          </p:cNvPr>
          <p:cNvSpPr/>
          <p:nvPr/>
        </p:nvSpPr>
        <p:spPr>
          <a:xfrm>
            <a:off x="9258517" y="2937882"/>
            <a:ext cx="308323" cy="281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BF2AF7-44D3-78A9-EB32-17A4589FED26}"/>
              </a:ext>
            </a:extLst>
          </p:cNvPr>
          <p:cNvSpPr/>
          <p:nvPr/>
        </p:nvSpPr>
        <p:spPr>
          <a:xfrm rot="5400000">
            <a:off x="10214321" y="3713095"/>
            <a:ext cx="308323" cy="281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6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CDCB-5221-E745-431F-6DDEE2AA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7803"/>
            <a:ext cx="10353762" cy="91147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Results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25A031A-0F6D-B510-0FEB-790EA083C8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141060"/>
              </p:ext>
            </p:extLst>
          </p:nvPr>
        </p:nvGraphicFramePr>
        <p:xfrm>
          <a:off x="1164565" y="1581508"/>
          <a:ext cx="9914922" cy="412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336">
                  <a:extLst>
                    <a:ext uri="{9D8B030D-6E8A-4147-A177-3AD203B41FA5}">
                      <a16:colId xmlns:a16="http://schemas.microsoft.com/office/drawing/2014/main" val="3304523419"/>
                    </a:ext>
                  </a:extLst>
                </a:gridCol>
                <a:gridCol w="2422458">
                  <a:extLst>
                    <a:ext uri="{9D8B030D-6E8A-4147-A177-3AD203B41FA5}">
                      <a16:colId xmlns:a16="http://schemas.microsoft.com/office/drawing/2014/main" val="3978617565"/>
                    </a:ext>
                  </a:extLst>
                </a:gridCol>
                <a:gridCol w="1985620">
                  <a:extLst>
                    <a:ext uri="{9D8B030D-6E8A-4147-A177-3AD203B41FA5}">
                      <a16:colId xmlns:a16="http://schemas.microsoft.com/office/drawing/2014/main" val="1244739933"/>
                    </a:ext>
                  </a:extLst>
                </a:gridCol>
                <a:gridCol w="2676508">
                  <a:extLst>
                    <a:ext uri="{9D8B030D-6E8A-4147-A177-3AD203B41FA5}">
                      <a16:colId xmlns:a16="http://schemas.microsoft.com/office/drawing/2014/main" val="3737265906"/>
                    </a:ext>
                  </a:extLst>
                </a:gridCol>
              </a:tblGrid>
              <a:tr h="667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Confusion Matrix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(in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369883"/>
                  </a:ext>
                </a:extLst>
              </a:tr>
              <a:tr h="6825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[[0.89, 0.11]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[0.11, 0.89]]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85383"/>
                  </a:ext>
                </a:extLst>
              </a:tr>
              <a:tr h="667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Decision Tree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[[1.00, 0.00],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[0.16, 0.84]]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498053"/>
                  </a:ext>
                </a:extLst>
              </a:tr>
              <a:tr h="667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[[1.00, 0.00068]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[0.071, 0.93]]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05154"/>
                  </a:ext>
                </a:extLst>
              </a:tr>
              <a:tr h="6673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 New Roman"/>
                        </a:rPr>
                        <a:t>[[1.00, 0.00]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 New Roman"/>
                        </a:rPr>
                        <a:t>[0.13, 0.87]]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79802"/>
                  </a:ext>
                </a:extLst>
              </a:tr>
              <a:tr h="7735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XG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[[1.00, 0.00]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[0.098, 0.9]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04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90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D1DC-E247-DF0B-0C48-A0A022869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61" y="312786"/>
            <a:ext cx="9989035" cy="99679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Results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0006-5F16-C537-5880-DFE66218D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92" y="1610413"/>
            <a:ext cx="4618535" cy="3544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itchFamily="2" charset="2"/>
              <a:buChar char="•"/>
            </a:pP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Based on the f1 score and accuracy(0.965 and 0.96 respectively), the team decided to choose Random Forest Classifier for our use case.</a:t>
            </a:r>
            <a:endParaRPr lang="en-US"/>
          </a:p>
          <a:p>
            <a:pPr>
              <a:buFont typeface="Arial" pitchFamily="2" charset="2"/>
              <a:buChar char="•"/>
            </a:pP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Bias: 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0.00233</a:t>
            </a:r>
            <a:b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</a:b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Variance: 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ea typeface="+mn-lt"/>
                <a:cs typeface="+mn-lt"/>
              </a:rPr>
              <a:t>0.2488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indent="-305435"/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buNone/>
            </a:pPr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 sz="1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AE3029B-4A5B-022E-B9E8-8FB19FD7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658" y="1448597"/>
            <a:ext cx="5376223" cy="4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44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E9FDD2E549E4CB88A3D14EBB8143D" ma:contentTypeVersion="2" ma:contentTypeDescription="Create a new document." ma:contentTypeScope="" ma:versionID="f19d3ebd361780f7d0431c1cc6d9d7e0">
  <xsd:schema xmlns:xsd="http://www.w3.org/2001/XMLSchema" xmlns:xs="http://www.w3.org/2001/XMLSchema" xmlns:p="http://schemas.microsoft.com/office/2006/metadata/properties" xmlns:ns2="848e5523-d2ac-4fcc-9907-82e631e03da4" targetNamespace="http://schemas.microsoft.com/office/2006/metadata/properties" ma:root="true" ma:fieldsID="bd912e114f6dbc9f7a669d5c789b6cfa" ns2:_="">
    <xsd:import namespace="848e5523-d2ac-4fcc-9907-82e631e03d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8e5523-d2ac-4fcc-9907-82e631e03d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81FC25C-4B7E-45D7-AD52-1D095EDF9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8e5523-d2ac-4fcc-9907-82e631e03d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Wood Type</vt:lpstr>
      <vt:lpstr>CSCI 6409 – Process of Data Science </vt:lpstr>
      <vt:lpstr>WHY?</vt:lpstr>
      <vt:lpstr>Literature Review</vt:lpstr>
      <vt:lpstr>Crisp-DM Methodology</vt:lpstr>
      <vt:lpstr>Crisp-DM Methodology</vt:lpstr>
      <vt:lpstr>Crisp-DM Methodology</vt:lpstr>
      <vt:lpstr>Experiments</vt:lpstr>
      <vt:lpstr>Results</vt:lpstr>
      <vt:lpstr>Results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False Smoke Alarm Detection</dc:title>
  <dc:creator>raghu prabath</dc:creator>
  <cp:revision>1564</cp:revision>
  <dcterms:created xsi:type="dcterms:W3CDTF">2022-12-06T18:36:15Z</dcterms:created>
  <dcterms:modified xsi:type="dcterms:W3CDTF">2023-04-30T21:26:35Z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0x010100DC7E9FDD2E549E4CB88A3D14EBB8143D</vt:lpwstr>
  </property>
</Properties>
</file>